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4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BF0FF"/>
                </a:solidFill>
              </a:rPr>
              <a:t>INVESTOR PRESENTATION · SERIES 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Specsy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B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Reclaiming eyewear. Clear prices, living-room clinical optometry, and 60-minute Fast-In-An-Hour Studios.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</a:rPr>
              <a:t>Founded by engineers and optometrists who grew up as the 'specsy kids'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</a:rPr>
              <a:t>Proprietary in-browser WebAR try-on with true millimeter pupillary scale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</a:rPr>
              <a:t>50 omnichannel experience studios paired with an electric home-visit fleet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046720" y="2926080"/>
            <a:ext cx="3200400" cy="2011680"/>
          </a:xfrm>
          <a:prstGeom prst="roundRect">
            <a:avLst/>
          </a:prstGeom>
          <a:solidFill>
            <a:srgbClr val="1D52F0"/>
          </a:solidFill>
          <a:ln w="12700">
            <a:solidFill>
              <a:srgbClr val="3B6FF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₹24,000 Cr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0" y="40233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BF0FF"/>
                </a:solidFill>
              </a:rPr>
              <a:t>Indian Eyewear TAM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0E38BE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KEY TAKEAWAY: Omnichannel optical commerce engineered for India's 400M spectacle wearers.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EBF0FF"/>
                </a:solidFill>
              </a:rPr>
              <a:t>1 / 12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THE BROKEN OPTICAL EXPERIENCE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Glasses are a medical necessity sold like an extortion scheme.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Consumers navigate hidden lens markups, intimidating dark refraction booths, and 7-day delays.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Sticker shock: frames advertised at ₹1,500 end up costing ₹4,500 after mandatory coatings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Inconvenient testing: taking elderly parents to a clinic requires hours of traffic and waiting rooms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Virtual try-on failure: 2D sticker filters produce glasses that don't fit real bridge and ear geometry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046720" y="2926080"/>
            <a:ext cx="3200400" cy="201168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447E6"/>
                </a:solidFill>
              </a:rPr>
              <a:t>4.5×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0" y="40233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</a:rPr>
              <a:t>Average retail lens markup over lab cost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High friction and hidden dispensary markups keep 70% of Indians in outdated prescriptions.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2 / 12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THE SPECSY FLYWHEEL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Radical optical transparency across three coordinated surfaces.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unified stack uniting web AR, doorstep refractions, and retail micro-labs.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One Price Guarantee: Premium anti-reflective CR-39 and 1.60 lenses included in every frame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Specsy at Home: ₹99 clinical 15-check family vision tests conducted in living rooms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Fast-In-An-Hour: CNC patternless edgers inside every Studio delivering glasses in 60 minutes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046720" y="2926080"/>
            <a:ext cx="3200400" cy="201168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447E6"/>
                </a:solidFill>
              </a:rPr>
              <a:t>60 Min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0" y="40233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</a:rPr>
              <a:t>Store walk-in to fitted eyewear pickup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We turn an anxious medical transaction into a delightful lifestyle ritual.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3 / 12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TECHNOLOGY ARCHITECTURE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WebMirror: True millimeter-scale AR in the browser.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app downloads required. Facial landmark occlusion driven by MediaPipe WebAssembly.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Calculates real-world pupillary distance (PD) directly from corneal reflections (0.1 mm precision)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Realistic temple occlusion slips glasses behind ears dynamically with 3D depth buffers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Wink-to-Snap: Unilateral blink detection captures hands-free photos for 4-way Line-up voting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046720" y="2926080"/>
            <a:ext cx="3200400" cy="201168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447E6"/>
                </a:solidFill>
              </a:rPr>
              <a:t>&lt; 16ms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0" y="40233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</a:rPr>
              <a:t>Procedural geometry generation budget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Proprietary browser-native computer vision delivering 60 FPS across mid-range devices.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4 / 12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THREE SYNCHRONIZED SURFACES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customer journey, three specialized native experiences.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state synchronization connecting consumers, mobile clinicians, and store staff.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Customer App: Shortlists, Blink Check screener, 360 viewer, Pass perks, and live lab tracking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Eye Pro App: Turn-by-turn route dispatch, digital refraction logger, and weekly earnings engine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Studio Desk: Tablet POS with Kanban lens cutting queue, walk-in register, and inventory alerts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All applications share identical pricing logic, deterministic seed data, and sync buses.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5 / 12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MARKET DYNAMICS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India is facing a massive unaddressed digital myopia surge.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Screen-time explosion across Tier-1 to Tier-4 cities is driving unprecedented demand.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400M+ Indians require corrective vision; fewer than 30% have updated prescriptions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Shift from unorganized local opticians to trusted omnichannel brands accelerating at 18% CAGR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Kids and young professionals driving multi-pair ownership (computer, daily, sunglasses)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046720" y="2926080"/>
            <a:ext cx="3200400" cy="201168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447E6"/>
                </a:solidFill>
              </a:rPr>
              <a:t>18% CAGR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0" y="40233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</a:rPr>
              <a:t>Branded eyewear category growth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We target the massive middle tier: aspirational buyers priced out of luxury chains.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6 / 12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UNIT ECONOMICS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gross margins with recurring Pass membership revenue.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Vertical supply chain and direct lab surfacing unlock superior retail margins.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55% gross margin on complete prescription eyewear (even with premium lenses included)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Specsy Pass (₹399/year): 20% off all secondary pairs, free home tests, and Power Change guarantee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Franchise Studios generate 45% franchisee gross margins with 14–15 month payback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046720" y="2926080"/>
            <a:ext cx="3200400" cy="201168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447E6"/>
                </a:solidFill>
              </a:rPr>
              <a:t>55%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0" y="40233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</a:rPr>
              <a:t>Gross margin with lenses included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Pass members purchase 2.3× more frequently and bring their entire family into the network.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7 / 12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OPERATIONAL TRACTION (ILLUSTRATIVE)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Rapid proof of concept across 50 retail locations and 8 cities.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customer retention driven by the Look Twice remake guarantee.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50 Studios live across Bengaluru, Mumbai, Delhi NCR, Pune, Indore, and Jaipur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120 certified Eye Pros conducting 700+ doorstep examinations weekly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96.4% on-time Fast-In-An-Hour delivery rate across retail edging labs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046720" y="2926080"/>
            <a:ext cx="3200400" cy="201168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447E6"/>
                </a:solidFill>
              </a:rPr>
              <a:t>96.4%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0" y="40233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</a:rPr>
              <a:t>Fast-In-An-Hour SLA achieved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Metrics illustrate the full operational model deployed in portfolio simulation.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8 / 12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FRANCHISE FLYWHEEL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Turnkey modular stores with 28-day buildout cycles.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CAPEX model enables rapid network expansion without central balance sheet bloat.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Metro Studio: ₹42L CAPEX, ₹13.1L monthly revenue, ₹2.80L profit, 15-month payback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Tier-2 Studio: ₹35.6L CAPEX, ₹8.95L monthly revenue, ₹2.56L profit, 14-month payback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Algorithmic restocking from Hyderabad Central Lab eliminates store dead inventory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046720" y="2926080"/>
            <a:ext cx="3200400" cy="201168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447E6"/>
                </a:solidFill>
              </a:rPr>
              <a:t>14 Mo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0" y="40233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</a:rPr>
              <a:t>Tier-2 franchise CAPEX payback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Profitable partner unit economics accelerate store rollouts to 200 locations.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9 / 12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EXPANSION HORIZON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Scaling the optical infrastructure nationwide.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50 experience centers to a ubiquitous national eye care network.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Q1 2026: Expand Specsy at Home fleet to 15 Tier-2 cities with localized electric mopeds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Q2 2026: Commission automated robotic freeform surfacing hub in Northern India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Q3 2026: Roll out smart progressive corridor fitting via on-device phone LiDAR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Disciplined capital deployment focused on proprietary manufacturing and software.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10 / 12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LEADERSHIP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Complementary strengths in retail, optometry, and graphics.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team obsessed with eyewear craft and technical precision.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Vikram Nair (CEO): Ex-consumer retail executive with 12 years scaling omnichannel brands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Dr. Ananya Deshmukh (Clinical Lead): Former senior ophthalmic faculty, M.Optom, FAAO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Kabir Mehra (Operations): Scaled last-mile logistics fleets across 40 Indian cities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Deep domain credibility across ophthalmic healthcare, supply chain, and spatial computing.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11 / 12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447E6"/>
                </a:solidFill>
              </a:rPr>
              <a:t>CAPITAL REQUIREMENTS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0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A: Accelerating optical retail into the digital era.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Fueling central surfacing lab automation and nationwide franchise expansion.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6858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40% Supply Chain: Centralized automated lens surfacing and CNC edging capacity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35% Network Expansion: Co-investing in high-traffic flagship Studios in Tier-1/2 hubs</a:t>
            </a:r>
            <a:endParaRPr lang="en-US" sz="1300" dirty="0"/>
          </a:p>
          <a:p>
            <a:pPr marL="342900" indent="-342900">
              <a:lnSpc>
                <a:spcPts val="2400"/>
              </a:lnSpc>
              <a:buSzPct val="100000"/>
              <a:buChar char="•"/>
            </a:pPr>
            <a:r>
              <a:rPr lang="en-US" sz="1300" dirty="0">
                <a:solidFill>
                  <a:srgbClr val="0B0C0E"/>
                </a:solidFill>
              </a:rPr>
              <a:t>25% Technology: Evolving WebMirror neural tracking and algorithmic inventory dispatch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046720" y="2926080"/>
            <a:ext cx="3200400" cy="201168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0" y="3200400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447E6"/>
                </a:solidFill>
              </a:rPr>
              <a:t>$12M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0" y="402336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66666"/>
                </a:solidFill>
              </a:rPr>
              <a:t>Series A Target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5486400"/>
            <a:ext cx="10515600" cy="7315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66928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0C0E"/>
                </a:solidFill>
              </a:rPr>
              <a:t>KEY TAKEAWAY: Join us in helping India see clearly, look good, and pay fair prices.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0" y="5486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</a:rPr>
              <a:t>12 /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Specsy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Specsy Investor Pitch Deck</dc:title>
  <dc:subject>PptxGenJS Presentation</dc:subject>
  <dc:creator>Specsy Eyewear Technologies Private Limited</dc:creator>
  <cp:lastModifiedBy>Specsy Eyewear Technologies Private Limited</cp:lastModifiedBy>
  <cp:revision>1</cp:revision>
  <dcterms:created xsi:type="dcterms:W3CDTF">2026-10-06T07:55:56Z</dcterms:created>
  <dcterms:modified xsi:type="dcterms:W3CDTF">2026-10-06T07:55:56Z</dcterms:modified>
</cp:coreProperties>
</file>